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autoCompressPictures="0">
  <p:sldMasterIdLst>
    <p:sldMasterId id="2147484545" r:id="rId1"/>
  </p:sldMasterIdLst>
  <p:sldIdLst>
    <p:sldId id="256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4" r:id="rId10"/>
    <p:sldId id="295" r:id="rId11"/>
    <p:sldId id="293" r:id="rId12"/>
    <p:sldId id="296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tags" Target="tags/tag1.xml" /><Relationship Id="rId15" Type="http://schemas.openxmlformats.org/officeDocument/2006/relationships/presProps" Target="presProps.xml" /><Relationship Id="rId16" Type="http://schemas.openxmlformats.org/officeDocument/2006/relationships/viewProps" Target="viewProps.xml" /><Relationship Id="rId17" Type="http://schemas.openxmlformats.org/officeDocument/2006/relationships/theme" Target="theme/theme1.xml" /><Relationship Id="rId18" Type="http://schemas.openxmlformats.org/officeDocument/2006/relationships/tableStyles" Target="tableStyles.xml" /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2147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83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52" r:id="rId1"/>
  </p:sldLayoutIdLst>
  <p:transition/>
  <p:timing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3144A9-E27C-38C9-F64B-7E4C2AC5F77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6471921" y="0"/>
            <a:ext cx="5720080" cy="6858000"/>
          </a:xfrm>
        </p:spPr>
        <p:txBody>
          <a:bodyPr>
            <a:normAutofit/>
          </a:bodyPr>
          <a:lstStyle/>
          <a:p>
            <a:r>
              <a:rPr lang="ru-RU" b="1">
                <a:solidFill>
                  <a:schemeClr val="bg2">
                    <a:lumMod val="50000"/>
                  </a:schemeClr>
                </a:solidFill>
              </a:rPr>
              <a:t>От замысла – </a:t>
            </a:r>
            <a:br>
              <a:rPr lang="ru-RU" b="1">
                <a:solidFill>
                  <a:schemeClr val="bg2">
                    <a:lumMod val="50000"/>
                  </a:schemeClr>
                </a:solidFill>
              </a:rPr>
            </a:br>
            <a:r>
              <a:rPr lang="ru-RU" b="1">
                <a:solidFill>
                  <a:schemeClr val="bg2">
                    <a:lumMod val="50000"/>
                  </a:schemeClr>
                </a:solidFill>
              </a:rPr>
              <a:t>до премьеры: </a:t>
            </a:r>
            <a:br>
              <a:rPr lang="ru-RU" b="1">
                <a:solidFill>
                  <a:schemeClr val="bg2">
                    <a:lumMod val="50000"/>
                  </a:schemeClr>
                </a:solidFill>
              </a:rPr>
            </a:br>
            <a:br>
              <a:rPr lang="ru-RU" b="1">
                <a:solidFill>
                  <a:schemeClr val="bg2">
                    <a:lumMod val="50000"/>
                  </a:schemeClr>
                </a:solidFill>
              </a:rPr>
            </a:br>
            <a:r>
              <a:rPr lang="ru-RU" b="1">
                <a:solidFill>
                  <a:schemeClr val="bg2">
                    <a:lumMod val="50000"/>
                  </a:schemeClr>
                </a:solidFill>
              </a:rPr>
              <a:t>личный опыт начинающего драматурга</a:t>
            </a:r>
            <a:br>
              <a:rPr lang="ru-RU" sz="4000" b="1">
                <a:solidFill>
                  <a:srgbClr val="00B0F0"/>
                </a:solidFill>
              </a:rPr>
            </a:br>
            <a:br>
              <a:rPr lang="ru-RU" sz="4000" b="1">
                <a:solidFill>
                  <a:srgbClr val="00B0F0"/>
                </a:solidFill>
              </a:rPr>
            </a:br>
            <a:br>
              <a:rPr lang="ru-RU" sz="1400" b="1" i="1">
                <a:solidFill>
                  <a:schemeClr val="tx2"/>
                </a:solidFill>
              </a:rPr>
            </a:br>
            <a:br>
              <a:rPr lang="ru-RU" sz="1400" b="1" i="1">
                <a:solidFill>
                  <a:schemeClr val="tx2"/>
                </a:solidFill>
              </a:rPr>
            </a:br>
            <a:br>
              <a:rPr lang="ru-RU" sz="1400" i="1">
                <a:solidFill>
                  <a:srgbClr val="FF0000"/>
                </a:solidFill>
              </a:rPr>
            </a:br>
            <a:r>
              <a:rPr lang="ru-RU" sz="2400" b="1" cap="none">
                <a:solidFill>
                  <a:schemeClr val="tx2"/>
                </a:solidFill>
              </a:rPr>
              <a:t>Владимир Семенчик</a:t>
            </a:r>
            <a:br>
              <a:rPr lang="ru-RU" sz="2400" b="1" cap="none">
                <a:solidFill>
                  <a:schemeClr val="tx2"/>
                </a:solidFill>
              </a:rPr>
            </a:br>
            <a:br>
              <a:rPr lang="ru-RU" sz="2400" b="1" cap="none">
                <a:solidFill>
                  <a:schemeClr val="tx2"/>
                </a:solidFill>
              </a:rPr>
            </a:br>
            <a:r>
              <a:rPr lang="ru-RU" sz="2400" b="1" cap="none">
                <a:solidFill>
                  <a:schemeClr val="tx2"/>
                </a:solidFill>
              </a:rPr>
              <a:t>г. Южно-Сахалинск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EA354F3-4F74-A2DC-DB10-4358E87DC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668" y="0"/>
            <a:ext cx="6783985" cy="318893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C480217-26BD-EFDD-710D-EA5CE7E72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667" y="2518175"/>
            <a:ext cx="6783985" cy="4421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956725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267192-F0AD-A1B9-3DF3-EAF1A80DD504}"/>
              </a:ext>
            </a:extLst>
          </p:cNvPr>
          <p:cNvSpPr txBox="1"/>
          <p:nvPr/>
        </p:nvSpPr>
        <p:spPr>
          <a:xfrm>
            <a:off x="294640" y="505122"/>
            <a:ext cx="5181601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endParaRPr lang="ru-RU" sz="2200" b="1" cap="none">
              <a:solidFill>
                <a:srgbClr val="333333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2400">
                <a:solidFill>
                  <a:srgbClr val="333333"/>
                </a:solidFill>
                <a:highlight>
                  <a:srgbClr val="FFFFFF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Пьеса «Отжарщики» была написана в начале 2020 году, во время пандемии, когда все сидели по домам. 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2400">
              <a:solidFill>
                <a:srgbClr val="333333"/>
              </a:solidFill>
              <a:highlight>
                <a:srgbClr val="FFFFFF"/>
              </a:highlight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2400">
                <a:solidFill>
                  <a:srgbClr val="333333"/>
                </a:solidFill>
                <a:highlight>
                  <a:srgbClr val="FFFFFF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У меня впервые за много лет появилось достаточно свободного времени. 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2400">
              <a:solidFill>
                <a:srgbClr val="333333"/>
              </a:solidFill>
              <a:highlight>
                <a:srgbClr val="FFFFFF"/>
              </a:highlight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2400">
                <a:solidFill>
                  <a:srgbClr val="333333"/>
                </a:solidFill>
                <a:highlight>
                  <a:srgbClr val="FFFFFF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Поэтому раза три в неделю я ездил на зимнюю рыбалку, а в перерывах сочинял текст, подпитываясь свежими впечатлениями.  </a:t>
            </a:r>
            <a:endParaRPr lang="ru-RU" sz="2400" cap="none">
              <a:solidFill>
                <a:srgbClr val="333333"/>
              </a:solidFill>
              <a:effectLst/>
              <a:highlight>
                <a:srgbClr val="FFFFFF"/>
              </a:highlight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ru-RU" cap="none">
              <a:effectLst/>
              <a:highlight>
                <a:srgbClr val="FFFFFF"/>
              </a:highligh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B04DDF4-53E7-5865-E329-4BED6077A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5584" y="609600"/>
            <a:ext cx="5492496" cy="41193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61F6436-1976-DD37-9860-382EBAAD845F}"/>
              </a:ext>
            </a:extLst>
          </p:cNvPr>
          <p:cNvSpPr txBox="1"/>
          <p:nvPr/>
        </p:nvSpPr>
        <p:spPr>
          <a:xfrm>
            <a:off x="5598160" y="4961374"/>
            <a:ext cx="59232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ru-RU" sz="2400" b="1">
                <a:solidFill>
                  <a:schemeClr val="bg2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Сахалинский рыбацкий </a:t>
            </a:r>
            <a:r>
              <a:rPr lang="ru-RU" sz="2400" b="1" cap="none">
                <a:solidFill>
                  <a:schemeClr val="bg2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стаж - более 40 лет</a:t>
            </a:r>
          </a:p>
        </p:txBody>
      </p:sp>
    </p:spTree>
    <p:extLst>
      <p:ext uri="{BB962C8B-B14F-4D97-AF65-F5344CB8AC3E}">
        <p14:creationId xmlns:p14="http://schemas.microsoft.com/office/powerpoint/2010/main" val="410433815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569044-6BB4-42C8-39C1-E21A72DE0B39}"/>
              </a:ext>
            </a:extLst>
          </p:cNvPr>
          <p:cNvSpPr txBox="1"/>
          <p:nvPr/>
        </p:nvSpPr>
        <p:spPr>
          <a:xfrm>
            <a:off x="71120" y="1219201"/>
            <a:ext cx="3149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>
              <a:highlight>
                <a:srgbClr val="FFFFFF"/>
              </a:highlight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800" cap="none">
              <a:effectLst/>
              <a:highlight>
                <a:srgbClr val="FFFFFF"/>
              </a:highlight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E1A23EB-08CC-3B6B-B8B0-7843E6C01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823" y="405513"/>
            <a:ext cx="7508467" cy="37702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6C3F53B-DE38-5B3C-8B48-3300B8CB2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759671" y="1846894"/>
            <a:ext cx="6542151" cy="34800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67D03FF-444E-F068-7238-67ACDE4164B6}"/>
              </a:ext>
            </a:extLst>
          </p:cNvPr>
          <p:cNvSpPr txBox="1"/>
          <p:nvPr/>
        </p:nvSpPr>
        <p:spPr>
          <a:xfrm>
            <a:off x="569886" y="4919008"/>
            <a:ext cx="69080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>
                <a:highlight>
                  <a:srgbClr val="FFFFFF"/>
                </a:highlight>
                <a:ea typeface="Times New Roman" panose="02020603050405020304" pitchFamily="18" charset="0"/>
                <a:cs typeface="Calibri" panose="020f0502020204030204" pitchFamily="34" charset="0"/>
              </a:rPr>
              <a:t>Прототипами персонажей стали друзья, </a:t>
            </a:r>
          </a:p>
          <a:p>
            <a:r>
              <a:rPr lang="ru-RU" sz="2400">
                <a:highlight>
                  <a:srgbClr val="FFFFFF"/>
                </a:highlight>
                <a:ea typeface="Times New Roman" panose="02020603050405020304" pitchFamily="18" charset="0"/>
                <a:cs typeface="Calibri" panose="020f0502020204030204" pitchFamily="34" charset="0"/>
              </a:rPr>
              <a:t>с которыми я не раз бывал на рыбалке, жарил улов прямо на льду, несколько раз убегал с оторвавшейся льдины на берег.  </a:t>
            </a:r>
          </a:p>
          <a:p>
            <a:endParaRPr lang="ru-RU" sz="2400">
              <a:highlight>
                <a:srgbClr val="FFFFFF"/>
              </a:highlight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936445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8F0B9E-51AB-0F0B-2D81-6855CCC63D01}"/>
              </a:ext>
            </a:extLst>
          </p:cNvPr>
          <p:cNvSpPr txBox="1"/>
          <p:nvPr/>
        </p:nvSpPr>
        <p:spPr>
          <a:xfrm>
            <a:off x="477520" y="399534"/>
            <a:ext cx="6096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>
                <a:highlight>
                  <a:srgbClr val="FFFFFF"/>
                </a:highlight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endParaRPr lang="ru-RU">
              <a:highlight>
                <a:srgbClr val="FFFFFF"/>
              </a:highlight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lang="ru-RU">
              <a:highlight>
                <a:srgbClr val="FFFFFF"/>
              </a:highlight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lang="ru-RU">
              <a:highlight>
                <a:srgbClr val="FFFFFF"/>
              </a:highlight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lang="ru-RU">
              <a:highlight>
                <a:srgbClr val="FFFFFF"/>
              </a:highlight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lang="ru-RU">
              <a:highlight>
                <a:srgbClr val="FFFFFF"/>
              </a:highlight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lang="ru-RU">
              <a:highlight>
                <a:srgbClr val="FFFFFF"/>
              </a:highlight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4C00EA-3654-5ADE-77E1-3E31109CD707}"/>
              </a:ext>
            </a:extLst>
          </p:cNvPr>
          <p:cNvSpPr txBox="1"/>
          <p:nvPr/>
        </p:nvSpPr>
        <p:spPr>
          <a:xfrm>
            <a:off x="4883598" y="5598160"/>
            <a:ext cx="730840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1">
                <a:solidFill>
                  <a:schemeClr val="bg2">
                    <a:lumMod val="50000"/>
                  </a:schemeClr>
                </a:solidFill>
                <a:highlight>
                  <a:srgbClr val="FFFFFF"/>
                </a:highlight>
                <a:ea typeface="Times New Roman" panose="02020603050405020304" pitchFamily="18" charset="0"/>
                <a:cs typeface="Calibri" panose="020f0502020204030204" pitchFamily="34" charset="0"/>
              </a:rPr>
              <a:t>Самое невероятное для автора – это первая читка пьесы, когда слова, который звучали раньше только в твоей голове, начинают произносить актеры</a:t>
            </a:r>
            <a:r>
              <a:rPr lang="ru-RU" i="1">
                <a:solidFill>
                  <a:srgbClr val="FF0000"/>
                </a:solidFill>
                <a:highlight>
                  <a:srgbClr val="FFFFFF"/>
                </a:highlight>
                <a:ea typeface="Times New Roman" panose="02020603050405020304" pitchFamily="18" charset="0"/>
                <a:cs typeface="Calibri" panose="020f0502020204030204" pitchFamily="34" charset="0"/>
              </a:rPr>
              <a:t>.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4A260E-3A2A-15CA-361F-36CE9B36A6F1}"/>
              </a:ext>
            </a:extLst>
          </p:cNvPr>
          <p:cNvSpPr txBox="1"/>
          <p:nvPr/>
        </p:nvSpPr>
        <p:spPr>
          <a:xfrm>
            <a:off x="198120" y="399534"/>
            <a:ext cx="4619438" cy="6647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>
                <a:highlight>
                  <a:srgbClr val="FFFFFF"/>
                </a:highlight>
                <a:ea typeface="Times New Roman" panose="02020603050405020304" pitchFamily="18" charset="0"/>
                <a:cs typeface="Calibri" panose="020f0502020204030204" pitchFamily="34" charset="0"/>
              </a:rPr>
              <a:t>Я не верил, что пьесу с таким сюжетом вообще можно поставить. Как изобразить на сцене поездку на снегоходе, прыгающую возле лунки корюшку, ломающийся лёд? </a:t>
            </a:r>
          </a:p>
          <a:p>
            <a:endParaRPr lang="ru-RU" sz="2400">
              <a:highlight>
                <a:srgbClr val="FFFFFF"/>
              </a:highlight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ru-RU" sz="2400">
                <a:highlight>
                  <a:srgbClr val="FFFFFF"/>
                </a:highlight>
                <a:ea typeface="Times New Roman" panose="02020603050405020304" pitchFamily="18" charset="0"/>
                <a:cs typeface="Calibri" panose="020f0502020204030204" pitchFamily="34" charset="0"/>
              </a:rPr>
              <a:t>Но художественный руководитель Чехов-центра Александр Агеев сразу сказал, что текст ему понравился, и он намерен сам ставить спектакль. </a:t>
            </a:r>
          </a:p>
          <a:p>
            <a:endParaRPr lang="ru-RU" sz="2400">
              <a:highlight>
                <a:srgbClr val="FFFFFF"/>
              </a:highlight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ru-RU" sz="2400">
                <a:highlight>
                  <a:srgbClr val="FFFFFF"/>
                </a:highlight>
                <a:ea typeface="Times New Roman" panose="02020603050405020304" pitchFamily="18" charset="0"/>
                <a:cs typeface="Calibri" panose="020f0502020204030204" pitchFamily="34" charset="0"/>
              </a:rPr>
              <a:t>Сначала он сделал эскиз пьесы в октябре</a:t>
            </a:r>
            <a:r>
              <a:rPr lang="ru-RU" sz="2400">
                <a:highlight>
                  <a:srgbClr val="FFFFFF"/>
                </a:highlight>
              </a:rPr>
              <a:t> 2022 года </a:t>
            </a:r>
            <a:r>
              <a:rPr lang="ru-RU" sz="2400"/>
              <a:t>в рамках режиссерской лаборатории «Всё просахалинено». </a:t>
            </a:r>
          </a:p>
          <a:p>
            <a:endParaRPr lang="ru-RU" sz="1800">
              <a:highlight>
                <a:srgbClr val="FFFFFF"/>
              </a:highlight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1EBC097-1ACA-8127-3ABC-2FD25FD6A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1518" y="650240"/>
            <a:ext cx="7440482" cy="494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190332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C69C4A3-E475-6A36-0A30-A98C3C722799}"/>
              </a:ext>
            </a:extLst>
          </p:cNvPr>
          <p:cNvSpPr txBox="1"/>
          <p:nvPr/>
        </p:nvSpPr>
        <p:spPr>
          <a:xfrm>
            <a:off x="340170" y="335280"/>
            <a:ext cx="4297680" cy="6832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>
                <a:highlight>
                  <a:srgbClr val="FFFFFF"/>
                </a:highlight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200">
                <a:highlight>
                  <a:srgbClr val="FFFFFF"/>
                </a:highlight>
                <a:ea typeface="Times New Roman" panose="02020603050405020304" pitchFamily="18" charset="0"/>
                <a:cs typeface="Calibri" panose="020f0502020204030204" pitchFamily="34" charset="0"/>
              </a:rPr>
              <a:t>Эскиз был поставлен буквально за три дня. </a:t>
            </a:r>
          </a:p>
          <a:p>
            <a:endParaRPr lang="ru-RU" sz="2200">
              <a:highlight>
                <a:srgbClr val="FFFFFF"/>
              </a:highlight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ru-RU" sz="2200">
                <a:highlight>
                  <a:srgbClr val="FFFFFF"/>
                </a:highlight>
                <a:ea typeface="Times New Roman" panose="02020603050405020304" pitchFamily="18" charset="0"/>
                <a:cs typeface="Calibri" panose="020f0502020204030204" pitchFamily="34" charset="0"/>
              </a:rPr>
              <a:t>Накануне по совету режиссера, я изменил начало действия – теперь герои будили друг друга на рыбалку в общем чате мессенджера. Еще очень пригодилась песня моего друга Юрия Филинова, которая создала удачный музыкальный фон.</a:t>
            </a:r>
          </a:p>
          <a:p>
            <a:endParaRPr lang="ru-RU" sz="2200">
              <a:highlight>
                <a:srgbClr val="FFFFFF"/>
              </a:highlight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ru-RU" sz="2200">
                <a:highlight>
                  <a:srgbClr val="FFFFFF"/>
                </a:highlight>
                <a:ea typeface="Times New Roman" panose="02020603050405020304" pitchFamily="18" charset="0"/>
                <a:cs typeface="Calibri" panose="020f0502020204030204" pitchFamily="34" charset="0"/>
              </a:rPr>
              <a:t>На репетициях я с изумлением наблюдал за стремительным рождением спектакля. И быстро понял: автору не надо вмешиваться, режиссер и актеры лучше знают, как донести текст до зрителей.</a:t>
            </a:r>
          </a:p>
          <a:p>
            <a:endParaRPr lang="ru-RU" sz="2000">
              <a:highlight>
                <a:srgbClr val="FFFFFF"/>
              </a:highlight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E215805-990C-ECB7-11CF-A514DEAA0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0746" y="802640"/>
            <a:ext cx="7431254" cy="539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953825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9570787-64BE-9F47-4181-9B611E298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82" y="690880"/>
            <a:ext cx="6936301" cy="46126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95CFEE-D39E-522C-F086-DCDBFC5FDCCE}"/>
              </a:ext>
            </a:extLst>
          </p:cNvPr>
          <p:cNvSpPr txBox="1"/>
          <p:nvPr/>
        </p:nvSpPr>
        <p:spPr>
          <a:xfrm>
            <a:off x="5161280" y="410706"/>
            <a:ext cx="61061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ru-RU">
              <a:highlight>
                <a:srgbClr val="FFFFFF"/>
              </a:highlight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>
              <a:highlight>
                <a:srgbClr val="FFFFFF"/>
              </a:highlight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>
              <a:highlight>
                <a:srgbClr val="FFFFFF"/>
              </a:highlight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>
              <a:highlight>
                <a:srgbClr val="FFFFFF"/>
              </a:highlight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38284E-031C-C268-E5A2-79D54F06C16A}"/>
              </a:ext>
            </a:extLst>
          </p:cNvPr>
          <p:cNvSpPr txBox="1"/>
          <p:nvPr/>
        </p:nvSpPr>
        <p:spPr>
          <a:xfrm>
            <a:off x="7264923" y="320162"/>
            <a:ext cx="4671325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>
                <a:highlight>
                  <a:srgbClr val="FFFFFF"/>
                </a:highlight>
                <a:ea typeface="Times New Roman" panose="02020603050405020304" pitchFamily="18" charset="0"/>
                <a:cs typeface="Calibri" panose="020f0502020204030204" pitchFamily="34" charset="0"/>
              </a:rPr>
              <a:t>Режиссер придумал оригинальный ход: действие началось в зрительном зале, а публика расположились в глубине сцены. </a:t>
            </a:r>
          </a:p>
          <a:p>
            <a:endParaRPr lang="ru-RU" sz="2400">
              <a:highlight>
                <a:srgbClr val="FFFFFF"/>
              </a:highlight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ru-RU" sz="2400">
                <a:highlight>
                  <a:srgbClr val="FFFFFF"/>
                </a:highlight>
                <a:ea typeface="Times New Roman" panose="02020603050405020304" pitchFamily="18" charset="0"/>
                <a:cs typeface="Calibri" panose="020f0502020204030204" pitchFamily="34" charset="0"/>
              </a:rPr>
              <a:t>Эпизоды «на льдине» проходили прямо у них перед глазами. А в финале, когда героев «спасали» с оторванной льдины, все поменялись местами. </a:t>
            </a:r>
          </a:p>
          <a:p>
            <a:endParaRPr lang="ru-RU" sz="2400">
              <a:highlight>
                <a:srgbClr val="FFFFFF"/>
              </a:highlight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ru-RU" sz="2400">
                <a:highlight>
                  <a:srgbClr val="FFFFFF"/>
                </a:highlight>
                <a:ea typeface="Times New Roman" panose="02020603050405020304" pitchFamily="18" charset="0"/>
                <a:cs typeface="Calibri" panose="020f0502020204030204" pitchFamily="34" charset="0"/>
              </a:rPr>
              <a:t>По итогам лаборатории 97% зрителей проголосовали за то, чтобы довести эскиз «Отжарщиков» до полноценного спектакля. </a:t>
            </a:r>
          </a:p>
        </p:txBody>
      </p:sp>
    </p:spTree>
    <p:extLst>
      <p:ext uri="{BB962C8B-B14F-4D97-AF65-F5344CB8AC3E}">
        <p14:creationId xmlns:p14="http://schemas.microsoft.com/office/powerpoint/2010/main" val="2352074456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77CE9C4-98A9-4E75-6D16-780C35E8DAF5}"/>
              </a:ext>
            </a:extLst>
          </p:cNvPr>
          <p:cNvSpPr txBox="1"/>
          <p:nvPr/>
        </p:nvSpPr>
        <p:spPr>
          <a:xfrm>
            <a:off x="162560" y="325120"/>
            <a:ext cx="4795520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>
              <a:highlight>
                <a:srgbClr val="FFFFFF"/>
              </a:highlight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ru-RU" sz="2400">
                <a:highlight>
                  <a:srgbClr val="FFFFFF"/>
                </a:highlight>
                <a:ea typeface="Times New Roman" panose="02020603050405020304" pitchFamily="18" charset="0"/>
                <a:cs typeface="Calibri" panose="020f0502020204030204" pitchFamily="34" charset="0"/>
              </a:rPr>
              <a:t>В начале 2024 года труппа приступила к подготовке премьеры. 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ru-RU" sz="2400">
                <a:highlight>
                  <a:srgbClr val="FFFFFF"/>
                </a:highlight>
                <a:ea typeface="Times New Roman" panose="02020603050405020304" pitchFamily="18" charset="0"/>
                <a:cs typeface="Calibri" panose="020f0502020204030204" pitchFamily="34" charset="0"/>
              </a:rPr>
              <a:t>Незадолго до этого у Чехов-центра появилась «Новая сцена» в здании бывшего кинотеатра «Комсомолец». 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2400">
              <a:highlight>
                <a:srgbClr val="FFFFFF"/>
              </a:highlight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>
              <a:highlight>
                <a:srgbClr val="FFFFFF"/>
              </a:highlight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AFB4CC-C7FC-013B-8875-288EB6046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4800" y="401479"/>
            <a:ext cx="5557520" cy="370501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C4FAC68-D500-E5C4-3145-B334F5CE4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480" y="3652519"/>
            <a:ext cx="4551680" cy="30344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DFF16DA-7EBC-2F11-49CA-89C2BAF7057F}"/>
              </a:ext>
            </a:extLst>
          </p:cNvPr>
          <p:cNvSpPr txBox="1"/>
          <p:nvPr/>
        </p:nvSpPr>
        <p:spPr>
          <a:xfrm>
            <a:off x="2692402" y="4378648"/>
            <a:ext cx="84328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6"/>
            <a:r>
              <a:rPr lang="ru-RU" sz="2400">
                <a:highlight>
                  <a:srgbClr val="FFFFFF"/>
                </a:highlight>
                <a:ea typeface="Times New Roman" panose="02020603050405020304" pitchFamily="18" charset="0"/>
                <a:cs typeface="Calibri" panose="020f0502020204030204" pitchFamily="34" charset="0"/>
              </a:rPr>
              <a:t>По мнению Александра Агеева «Новая сцена» отлично подходила для этого спектакля. Там можно было распланировать пространство так, чтобы максимально приблизить действие к зрителям. </a:t>
            </a:r>
          </a:p>
        </p:txBody>
      </p:sp>
    </p:spTree>
    <p:extLst>
      <p:ext uri="{BB962C8B-B14F-4D97-AF65-F5344CB8AC3E}">
        <p14:creationId xmlns:p14="http://schemas.microsoft.com/office/powerpoint/2010/main" val="2860380465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8F1B621-D13C-7B29-3651-0B609EA6CBD8}"/>
              </a:ext>
            </a:extLst>
          </p:cNvPr>
          <p:cNvSpPr txBox="1"/>
          <p:nvPr/>
        </p:nvSpPr>
        <p:spPr>
          <a:xfrm>
            <a:off x="101600" y="5161280"/>
            <a:ext cx="53848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>
                <a:highlight>
                  <a:srgbClr val="FFFFFF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Премьера спектакля «Отжарщики или Международный рыбный день» </a:t>
            </a:r>
          </a:p>
          <a:p>
            <a:r>
              <a:rPr lang="ru-RU" sz="2400">
                <a:highlight>
                  <a:srgbClr val="FFFFFF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состоялась 17 февраля 2024 года. </a:t>
            </a:r>
          </a:p>
          <a:p>
            <a:r>
              <a:rPr lang="ru-RU">
                <a:highlight>
                  <a:srgbClr val="FFFFFF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08E3EA7-834D-A954-74F5-7FA3B64D0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" y="193596"/>
            <a:ext cx="5637967" cy="375864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54042F6-B833-2949-C88E-92CD5E64E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3567" y="2574052"/>
            <a:ext cx="6096833" cy="406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885627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AFB5F4-1A9A-E972-F781-1DAAD976B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192806"/>
            <a:ext cx="5981621" cy="397279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974E729-B7EC-3F24-ED71-1D54505C3B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80" y="2447492"/>
            <a:ext cx="6499780" cy="41830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F5E5BE0-21C9-6E65-5BE0-E30D343B3257}"/>
              </a:ext>
            </a:extLst>
          </p:cNvPr>
          <p:cNvSpPr txBox="1"/>
          <p:nvPr/>
        </p:nvSpPr>
        <p:spPr>
          <a:xfrm>
            <a:off x="6766560" y="4754880"/>
            <a:ext cx="51612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ru-RU" sz="2400">
                <a:highlight>
                  <a:srgbClr val="FFFFFF"/>
                </a:highlight>
                <a:ea typeface="Times New Roman" panose="02020603050405020304" pitchFamily="18" charset="0"/>
                <a:cs typeface="Calibri" panose="020f0502020204030204" pitchFamily="34" charset="0"/>
              </a:rPr>
              <a:t>Актеры активно взаимодействовали со зрителями: например, просили порычать, чтобы завелся «снегоход». </a:t>
            </a:r>
          </a:p>
        </p:txBody>
      </p:sp>
    </p:spTree>
    <p:extLst>
      <p:ext uri="{BB962C8B-B14F-4D97-AF65-F5344CB8AC3E}">
        <p14:creationId xmlns:p14="http://schemas.microsoft.com/office/powerpoint/2010/main" val="1556397327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A643FB-95FC-445F-AA33-26503BC99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60" y="300917"/>
            <a:ext cx="8300720" cy="55338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69F710D-2591-2DDA-6ED5-074DA3E77450}"/>
              </a:ext>
            </a:extLst>
          </p:cNvPr>
          <p:cNvSpPr txBox="1"/>
          <p:nvPr/>
        </p:nvSpPr>
        <p:spPr>
          <a:xfrm>
            <a:off x="9154160" y="3779024"/>
            <a:ext cx="257048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ru-RU" sz="2400">
                <a:highlight>
                  <a:srgbClr val="FFFFFF"/>
                </a:highlight>
                <a:ea typeface="Times New Roman" panose="02020603050405020304" pitchFamily="18" charset="0"/>
                <a:cs typeface="Calibri" panose="020f0502020204030204" pitchFamily="34" charset="0"/>
              </a:rPr>
              <a:t>Самое приятное для автора – искренние аплодисменты зрителей. </a:t>
            </a:r>
          </a:p>
        </p:txBody>
      </p:sp>
    </p:spTree>
    <p:extLst>
      <p:ext uri="{BB962C8B-B14F-4D97-AF65-F5344CB8AC3E}">
        <p14:creationId xmlns:p14="http://schemas.microsoft.com/office/powerpoint/2010/main" val="2151358677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C699F6B-9DEB-A2AE-258B-70C9DE424874}"/>
              </a:ext>
            </a:extLst>
          </p:cNvPr>
          <p:cNvSpPr txBox="1"/>
          <p:nvPr/>
        </p:nvSpPr>
        <p:spPr>
          <a:xfrm>
            <a:off x="985520" y="263254"/>
            <a:ext cx="5384800" cy="5548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2400" b="1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Спектакль «Отжарщики, или Международный рыбный день» идет третий сезон при полных аншлагах.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>
                <a:ea typeface="Calibri" panose="020f0502020204030204" pitchFamily="34" charset="0"/>
                <a:cs typeface="Times New Roman" panose="02020603050405020304" pitchFamily="18" charset="0"/>
              </a:rPr>
              <a:t>Безусловно, главная причина успеха – мастерство режиссера Александра Агеева, актеров и всей команды Чехов-центра.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>
                <a:ea typeface="Calibri" panose="020f0502020204030204" pitchFamily="34" charset="0"/>
                <a:cs typeface="Times New Roman" panose="02020603050405020304" pitchFamily="18" charset="0"/>
              </a:rPr>
              <a:t>А еще можно сделать вывод, что островные зрители соскучились по спектаклям именно сахалинской тематики.</a:t>
            </a:r>
            <a:endParaRPr lang="ru-RU" sz="24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2D05CE-2846-0F00-A104-CA2BD043F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21210" y="1466710"/>
            <a:ext cx="6662140" cy="39522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2883B20-3A62-CCD1-CC22-EDE84E8C939D}"/>
              </a:ext>
            </a:extLst>
          </p:cNvPr>
          <p:cNvSpPr txBox="1"/>
          <p:nvPr/>
        </p:nvSpPr>
        <p:spPr>
          <a:xfrm>
            <a:off x="6268722" y="7708593"/>
            <a:ext cx="6096000" cy="39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>
                <a:solidFill>
                  <a:schemeClr val="bg2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 </a:t>
            </a:r>
          </a:p>
        </p:txBody>
      </p:sp>
    </p:spTree>
    <p:extLst>
      <p:ext uri="{BB962C8B-B14F-4D97-AF65-F5344CB8AC3E}">
        <p14:creationId xmlns:p14="http://schemas.microsoft.com/office/powerpoint/2010/main" val="2078230760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DB9637-AD43-5FC9-D5BE-1AAAB4A77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97180"/>
            <a:ext cx="8747760" cy="65608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B8D7AD-B9FD-3251-DE2C-B4DAC1E8E5DC}"/>
              </a:ext>
            </a:extLst>
          </p:cNvPr>
          <p:cNvSpPr txBox="1"/>
          <p:nvPr/>
        </p:nvSpPr>
        <p:spPr>
          <a:xfrm>
            <a:off x="1874520" y="5729823"/>
            <a:ext cx="75488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>
                <a:highlight>
                  <a:srgbClr val="FFFF00"/>
                </a:highlight>
                <a:ea typeface="Times New Roman" panose="02020603050405020304" pitchFamily="18" charset="0"/>
                <a:cs typeface="Calibri" panose="020f0502020204030204" pitchFamily="34" charset="0"/>
              </a:rPr>
              <a:t>СПАСИБО ЗА ВНИМАНИЕ! </a:t>
            </a:r>
            <a:endParaRPr lang="ru-RU" sz="480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327271052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TM04033925[[fn=Капля]]</Template>
  <Company/>
  <PresentationFormat>Широкоэкранный</PresentationFormat>
  <Paragraphs>31</Paragraphs>
  <Slides>12</Slides>
  <Notes>0</Notes>
  <TotalTime>1277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8">
      <vt:lpstr>Arial</vt:lpstr>
      <vt:lpstr>Tw Cen MT</vt:lpstr>
      <vt:lpstr>Times New Roman</vt:lpstr>
      <vt:lpstr>Wingdings</vt:lpstr>
      <vt:lpstr>Calibri</vt:lpstr>
      <vt:lpstr>Капля</vt:lpstr>
      <vt:lpstr>От замысла – до премьеры: личный опыт начинающего драматургаВладимир Семенчикг. Южно-Сахалинск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Отжарщики  или международный рыбный день</dc:title>
  <dc:creator>Владимир Семенчик</dc:creator>
  <cp:lastModifiedBy>Владимир Владимирович Семенчик</cp:lastModifiedBy>
  <cp:revision>84</cp:revision>
  <dcterms:created xsi:type="dcterms:W3CDTF">2024-04-17T11:05:13Z</dcterms:created>
  <dcterms:modified xsi:type="dcterms:W3CDTF">2026-10-29T04:13:52Z</dcterms:modified>
</cp:coreProperties>
</file>